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63" d="100"/>
          <a:sy n="63" d="100"/>
        </p:scale>
        <p:origin x="6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779CD-BB8E-4B14-9802-A856DCE3AC25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078D1-BEEB-458C-BD8A-4A20D4CA885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0F0AD9-1C38-4621-986C-0AEB4263EDDA}" type="datetimeFigureOut">
              <a:rPr lang="en-US" smtClean="0"/>
              <a:pPr/>
              <a:t>9/8/2019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6830E9-9483-419A-AD5C-24A7372CBA2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vp.ca/annual-reports" TargetMode="External"/><Relationship Id="rId2" Type="http://schemas.openxmlformats.org/officeDocument/2006/relationships/hyperlink" Target="https://www.ssvp.ca/sites/default/files/eng-financial_handbook_for_conference_treasurers-v2.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canada.ca/en/revenue-agency/services/forms-publications/forms/t3010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Frank\SVP%20files\Particular%20Council\BPC%20files\Workshop%20sample%20conference%20bookeeping.xlsx!Chart%20of%20accounts!R1C1:R19C3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file:///C:\Data\Frank\SVP%20files\Particular%20Council\BPC%20files\Workshop%20sample%20conference%20bookeeping.xlsx!Spreadsheet!R2C1:R33C17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CA" sz="3600" dirty="0"/>
              <a:t>Society of Saint Vincent de Paul  </a:t>
            </a:r>
            <a:br>
              <a:rPr lang="en-CA" sz="2700" dirty="0"/>
            </a:br>
            <a:r>
              <a:rPr lang="en-CA" sz="3600" dirty="0"/>
              <a:t>Ontario Regional Council</a:t>
            </a:r>
            <a:br>
              <a:rPr lang="en-CA" sz="3600" dirty="0"/>
            </a:br>
            <a:br>
              <a:rPr lang="en-CA" sz="3600" dirty="0"/>
            </a:br>
            <a:r>
              <a:rPr lang="en-CA" sz="3600" dirty="0"/>
              <a:t>Treasurer’s Workshop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772400" cy="1229911"/>
          </a:xfrm>
        </p:spPr>
        <p:txBody>
          <a:bodyPr/>
          <a:lstStyle/>
          <a:p>
            <a:r>
              <a:rPr lang="en-CA" b="1" dirty="0"/>
              <a:t>Brantford – September 21, 2019</a:t>
            </a:r>
            <a:endParaRPr lang="en-CA" dirty="0"/>
          </a:p>
          <a:p>
            <a:endParaRPr lang="en-CA" dirty="0"/>
          </a:p>
        </p:txBody>
      </p:sp>
      <p:pic>
        <p:nvPicPr>
          <p:cNvPr id="4" name="Picture 3" descr="SSVP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1828800" cy="20781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581400" cy="4309871"/>
          </a:xfrm>
        </p:spPr>
        <p:txBody>
          <a:bodyPr>
            <a:normAutofit/>
          </a:bodyPr>
          <a:lstStyle/>
          <a:p>
            <a:r>
              <a:rPr lang="en-CA" sz="1800" dirty="0"/>
              <a:t>Distribution of expenses all automatically calculate and provides the numbers you need for breakdown at bottom of page 3 on T3010</a:t>
            </a:r>
          </a:p>
          <a:p>
            <a:pPr lvl="0"/>
            <a:r>
              <a:rPr lang="en-CA" sz="1800" dirty="0"/>
              <a:t>Assets- insert your closing cash balance</a:t>
            </a:r>
          </a:p>
          <a:p>
            <a:pPr lvl="0"/>
            <a:r>
              <a:rPr lang="en-CA" sz="1800" dirty="0"/>
              <a:t>Equity- insert your opening cash balance and your net income(loss) from page 1</a:t>
            </a:r>
          </a:p>
          <a:p>
            <a:endParaRPr lang="en-CA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228600"/>
            <a:ext cx="7924800" cy="457200"/>
          </a:xfrm>
        </p:spPr>
        <p:txBody>
          <a:bodyPr>
            <a:noAutofit/>
          </a:bodyPr>
          <a:lstStyle/>
          <a:p>
            <a:pPr algn="ctr"/>
            <a:r>
              <a:rPr lang="en-CA" sz="2400" dirty="0"/>
              <a:t>9.3E1 page 2</a:t>
            </a:r>
          </a:p>
        </p:txBody>
      </p:sp>
      <p:pic>
        <p:nvPicPr>
          <p:cNvPr id="4" name="Picture 3" descr="Pg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838200"/>
            <a:ext cx="4856929" cy="5357564"/>
          </a:xfrm>
          <a:prstGeom prst="rect">
            <a:avLst/>
          </a:prstGeom>
        </p:spPr>
      </p:pic>
      <p:pic>
        <p:nvPicPr>
          <p:cNvPr id="8" name="Picture 7" descr="SSV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g3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114800" y="838200"/>
            <a:ext cx="4650888" cy="5401032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28600" y="1371601"/>
            <a:ext cx="3581400" cy="3657599"/>
          </a:xfrm>
        </p:spPr>
        <p:txBody>
          <a:bodyPr>
            <a:normAutofit/>
          </a:bodyPr>
          <a:lstStyle/>
          <a:p>
            <a:pPr lvl="0"/>
            <a:r>
              <a:rPr lang="en-CA" sz="1800" dirty="0"/>
              <a:t>Reasonable reserve report – all automatically calculated, unless you need to adjust for extra expenses in upcoming year.  This will adjust pass-up requirement of surplus if applicable</a:t>
            </a:r>
          </a:p>
          <a:p>
            <a:endParaRPr lang="en-CA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334962"/>
          </a:xfrm>
        </p:spPr>
        <p:txBody>
          <a:bodyPr>
            <a:noAutofit/>
          </a:bodyPr>
          <a:lstStyle/>
          <a:p>
            <a:pPr algn="ctr"/>
            <a:r>
              <a:rPr lang="en-CA" sz="2400" dirty="0"/>
              <a:t>9.3E1 page 3</a:t>
            </a:r>
          </a:p>
        </p:txBody>
      </p:sp>
      <p:pic>
        <p:nvPicPr>
          <p:cNvPr id="7" name="Picture 6" descr="SSV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543800" cy="3547871"/>
          </a:xfrm>
        </p:spPr>
        <p:txBody>
          <a:bodyPr/>
          <a:lstStyle/>
          <a:p>
            <a:pPr lvl="0"/>
            <a:r>
              <a:rPr lang="en-CA" sz="1800" dirty="0"/>
              <a:t>9.3E1 Conference annual reports to councils or next higher councils are due first – by January 30</a:t>
            </a:r>
            <a:r>
              <a:rPr lang="en-CA" sz="1800" baseline="30000" dirty="0"/>
              <a:t>th</a:t>
            </a:r>
          </a:p>
          <a:p>
            <a:pPr lvl="0"/>
            <a:r>
              <a:rPr lang="en-US" sz="1800" dirty="0"/>
              <a:t>Particular Councils must report to Provincial Councils by February 20</a:t>
            </a:r>
            <a:r>
              <a:rPr lang="en-US" sz="1800" baseline="30000" dirty="0"/>
              <a:t>th</a:t>
            </a:r>
            <a:endParaRPr lang="en-US" sz="1800" dirty="0"/>
          </a:p>
          <a:p>
            <a:pPr lvl="0"/>
            <a:endParaRPr lang="en-CA" baseline="30000" dirty="0"/>
          </a:p>
          <a:p>
            <a:pPr lvl="0">
              <a:buNone/>
            </a:pPr>
            <a:endParaRPr lang="en-CA" baseline="30000" dirty="0"/>
          </a:p>
          <a:p>
            <a:pPr lvl="0"/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Reporting deadlines</a:t>
            </a:r>
            <a:endParaRPr lang="en-CA" sz="2400" dirty="0"/>
          </a:p>
        </p:txBody>
      </p:sp>
      <p:pic>
        <p:nvPicPr>
          <p:cNvPr id="4" name="Picture 3" descr="SS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848600" cy="3471671"/>
          </a:xfrm>
        </p:spPr>
        <p:txBody>
          <a:bodyPr/>
          <a:lstStyle/>
          <a:p>
            <a:r>
              <a:rPr lang="en-CA" sz="1800" dirty="0"/>
              <a:t>A copy of 9.4 E Annual Financial Report guide for 2019 is included with all forms that can be downloaded from the National website</a:t>
            </a:r>
          </a:p>
          <a:p>
            <a:r>
              <a:rPr lang="en-US" sz="1800" dirty="0"/>
              <a:t>The guide explains in more detail a description of items to record on appropriate lines</a:t>
            </a:r>
            <a:endParaRPr lang="en-CA" sz="1800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Reporting Guide</a:t>
            </a:r>
            <a:endParaRPr lang="en-CA" sz="2400" dirty="0"/>
          </a:p>
        </p:txBody>
      </p:sp>
      <p:pic>
        <p:nvPicPr>
          <p:cNvPr id="4" name="Picture 3" descr="SS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3010 - pg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0331" y="762000"/>
            <a:ext cx="5126270" cy="5853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96200" cy="411162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T3010 page 1</a:t>
            </a:r>
            <a:endParaRPr lang="en-CA" sz="2400" dirty="0"/>
          </a:p>
        </p:txBody>
      </p:sp>
      <p:pic>
        <p:nvPicPr>
          <p:cNvPr id="5" name="Picture 4" descr="SSV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3010 - pg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1" y="599919"/>
            <a:ext cx="4761188" cy="595328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0" y="274638"/>
            <a:ext cx="4495800" cy="334962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T3010 page 2</a:t>
            </a:r>
            <a:endParaRPr lang="en-CA" sz="2400" dirty="0"/>
          </a:p>
        </p:txBody>
      </p:sp>
      <p:pic>
        <p:nvPicPr>
          <p:cNvPr id="5" name="Picture 4" descr="SSV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3010 - pg3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114800" y="609599"/>
            <a:ext cx="4648200" cy="5594407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2400" y="1219201"/>
            <a:ext cx="3505200" cy="3581399"/>
          </a:xfrm>
        </p:spPr>
        <p:txBody>
          <a:bodyPr>
            <a:normAutofit/>
          </a:bodyPr>
          <a:lstStyle/>
          <a:p>
            <a:pPr lvl="0"/>
            <a:r>
              <a:rPr lang="en-CA" sz="2000" dirty="0"/>
              <a:t>All the figures come directly from the 9.3E1</a:t>
            </a:r>
          </a:p>
          <a:p>
            <a:pPr lvl="0"/>
            <a:r>
              <a:rPr lang="en-CA" sz="2000" dirty="0"/>
              <a:t>Only need to report the ending cash balance from the Balance sheet</a:t>
            </a:r>
          </a:p>
          <a:p>
            <a:pPr lvl="0"/>
            <a:r>
              <a:rPr lang="en-CA" sz="2000" dirty="0"/>
              <a:t>Only need to insert revenue and expenses.  No need to calculate net income</a:t>
            </a:r>
          </a:p>
          <a:p>
            <a:endParaRPr lang="en-CA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57400" y="152400"/>
            <a:ext cx="4419600" cy="411162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T3010 page 3</a:t>
            </a:r>
            <a:endParaRPr lang="en-CA" sz="2400" dirty="0"/>
          </a:p>
        </p:txBody>
      </p:sp>
      <p:pic>
        <p:nvPicPr>
          <p:cNvPr id="7" name="Picture 6" descr="SSV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3010 - pg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609599"/>
            <a:ext cx="4800600" cy="614247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67000" y="274638"/>
            <a:ext cx="3810000" cy="334962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T3010 page 4</a:t>
            </a:r>
            <a:endParaRPr lang="en-CA" sz="2400" dirty="0"/>
          </a:p>
        </p:txBody>
      </p:sp>
      <p:pic>
        <p:nvPicPr>
          <p:cNvPr id="5" name="Picture 4" descr="SSV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81329"/>
            <a:ext cx="8001000" cy="4157472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CA" sz="1800" dirty="0"/>
              <a:t>Must include</a:t>
            </a:r>
            <a:r>
              <a:rPr lang="en-CA" sz="2000" dirty="0"/>
              <a:t>:</a:t>
            </a:r>
          </a:p>
          <a:p>
            <a:pPr lvl="2">
              <a:spcAft>
                <a:spcPts val="1200"/>
              </a:spcAft>
            </a:pPr>
            <a:r>
              <a:rPr lang="en-CA" sz="1800" dirty="0"/>
              <a:t>TF725, basic information sheet (sent to you annually)</a:t>
            </a:r>
          </a:p>
          <a:p>
            <a:pPr lvl="2">
              <a:spcAft>
                <a:spcPts val="1200"/>
              </a:spcAft>
            </a:pPr>
            <a:r>
              <a:rPr lang="en-CA" sz="1800" dirty="0"/>
              <a:t>Copy of financial statements – an absolute must – so conferences should use the 9.3E1unless you prepare your own financial statements.</a:t>
            </a:r>
          </a:p>
          <a:p>
            <a:pPr lvl="2">
              <a:spcAft>
                <a:spcPts val="1200"/>
              </a:spcAft>
            </a:pPr>
            <a:r>
              <a:rPr lang="en-CA" sz="1800" dirty="0"/>
              <a:t>T1235 – directors worksheet</a:t>
            </a:r>
          </a:p>
          <a:p>
            <a:pPr lvl="2">
              <a:spcAft>
                <a:spcPts val="1200"/>
              </a:spcAft>
            </a:pPr>
            <a:r>
              <a:rPr lang="en-CA" sz="1800" dirty="0"/>
              <a:t>T1236 – Donations made to other charities (if applicable) – includes pass ups to higher councils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304800"/>
            <a:ext cx="5791200" cy="53340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T3010 inclusions</a:t>
            </a:r>
            <a:endParaRPr lang="en-CA" sz="2400" dirty="0"/>
          </a:p>
        </p:txBody>
      </p:sp>
      <p:pic>
        <p:nvPicPr>
          <p:cNvPr id="4" name="Picture 3" descr="SS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924800" cy="4386072"/>
          </a:xfrm>
        </p:spPr>
        <p:txBody>
          <a:bodyPr>
            <a:normAutofit/>
          </a:bodyPr>
          <a:lstStyle/>
          <a:p>
            <a:pPr lvl="0"/>
            <a:r>
              <a:rPr lang="en-CA" sz="1800" dirty="0"/>
              <a:t>Consolidated filings of all conferences for 9.3E1</a:t>
            </a:r>
          </a:p>
          <a:p>
            <a:pPr lvl="0"/>
            <a:r>
              <a:rPr lang="en-US" sz="1800" dirty="0"/>
              <a:t>T3010 must include Schedule 6 detailed financial information if revenues exceed $100,000 and schedule 3 if any compensation is paid to staff.</a:t>
            </a:r>
            <a:endParaRPr lang="en-CA" sz="1800" dirty="0"/>
          </a:p>
          <a:p>
            <a:pPr lvl="0"/>
            <a:r>
              <a:rPr lang="en-CA" sz="1800" dirty="0"/>
              <a:t>T3010 must also include RC232 if incorporated.</a:t>
            </a:r>
          </a:p>
          <a:p>
            <a:pPr lvl="0"/>
            <a:r>
              <a:rPr lang="en-US" sz="1800" dirty="0"/>
              <a:t>In Ontario, a registered charities can apply for a rebate of approximately 80% of all HST paid during the year.  You do </a:t>
            </a:r>
            <a:r>
              <a:rPr lang="en-US" sz="1800" u="sng" dirty="0"/>
              <a:t>not</a:t>
            </a:r>
            <a:r>
              <a:rPr lang="en-US" sz="1800" dirty="0"/>
              <a:t> register for HST purposes to apply for this rebate.</a:t>
            </a:r>
            <a:endParaRPr lang="en-CA" sz="1800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2400" dirty="0"/>
              <a:t>Additional considerations for Particular Councils</a:t>
            </a:r>
          </a:p>
        </p:txBody>
      </p:sp>
      <p:pic>
        <p:nvPicPr>
          <p:cNvPr id="4" name="Picture 3" descr="SS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/>
              <a:t>Focus will be on preparation of annual reports for Conferences with revenues less than $100,000.</a:t>
            </a:r>
          </a:p>
          <a:p>
            <a:pPr>
              <a:buNone/>
            </a:pPr>
            <a:r>
              <a:rPr lang="en-CA" sz="2000" dirty="0"/>
              <a:t>	</a:t>
            </a:r>
          </a:p>
          <a:p>
            <a:pPr marL="736092" lvl="1" indent="-342900">
              <a:buFont typeface="+mj-lt"/>
              <a:buAutoNum type="arabicPeriod"/>
            </a:pPr>
            <a:r>
              <a:rPr lang="en-CA" sz="1600" dirty="0"/>
              <a:t>Planning how to keep you records to simplify annual reporting</a:t>
            </a:r>
          </a:p>
          <a:p>
            <a:pPr marL="736092" lvl="1" indent="-342900">
              <a:buFont typeface="+mj-lt"/>
              <a:buAutoNum type="arabicPeriod"/>
            </a:pPr>
            <a:r>
              <a:rPr lang="en-CA" sz="1600" dirty="0"/>
              <a:t>Examples of how to record various revenues and expenses</a:t>
            </a:r>
          </a:p>
          <a:p>
            <a:pPr marL="736092" lvl="1" indent="-342900">
              <a:buFont typeface="+mj-lt"/>
              <a:buAutoNum type="arabicPeriod"/>
            </a:pPr>
            <a:r>
              <a:rPr lang="en-CA" sz="1600" dirty="0"/>
              <a:t>Completing the SSVP 9.3E1</a:t>
            </a:r>
          </a:p>
          <a:p>
            <a:pPr marL="736092" lvl="1" indent="-342900">
              <a:buFont typeface="+mj-lt"/>
              <a:buAutoNum type="arabicPeriod"/>
            </a:pPr>
            <a:r>
              <a:rPr lang="en-CA" sz="1600" dirty="0"/>
              <a:t>Completing the Revenue Canada T3010</a:t>
            </a:r>
          </a:p>
          <a:p>
            <a:pPr lvl="1">
              <a:buNone/>
            </a:pPr>
            <a:endParaRPr lang="en-CA" sz="2000" dirty="0"/>
          </a:p>
          <a:p>
            <a:pPr lvl="1">
              <a:buNone/>
            </a:pPr>
            <a:endParaRPr lang="en-CA" sz="2000" dirty="0"/>
          </a:p>
          <a:p>
            <a:pPr lvl="1">
              <a:buNone/>
            </a:pPr>
            <a:r>
              <a:rPr lang="en-CA" sz="2000" dirty="0"/>
              <a:t>Considerations for Particular Councils and additional requirements for annual 9.3E1 and T3010.</a:t>
            </a:r>
            <a:r>
              <a:rPr lang="en-CA" sz="1600" dirty="0"/>
              <a:t> </a:t>
            </a:r>
          </a:p>
          <a:p>
            <a:endParaRPr lang="en-CA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ctr"/>
            <a:r>
              <a:rPr lang="en-CA" sz="2400" dirty="0"/>
              <a:t>Workshop</a:t>
            </a:r>
            <a:r>
              <a:rPr lang="en-CA" sz="2800" dirty="0"/>
              <a:t> </a:t>
            </a:r>
            <a:r>
              <a:rPr lang="en-CA" sz="2400" dirty="0"/>
              <a:t>overview</a:t>
            </a:r>
            <a:endParaRPr lang="en-CA" sz="2800" dirty="0"/>
          </a:p>
        </p:txBody>
      </p:sp>
      <p:pic>
        <p:nvPicPr>
          <p:cNvPr id="7" name="Picture 6" descr="SS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spcAft>
                <a:spcPts val="1200"/>
              </a:spcAft>
              <a:buFont typeface="+mj-lt"/>
              <a:buAutoNum type="arabicPeriod"/>
            </a:pPr>
            <a:r>
              <a:rPr lang="en-CA" sz="1800" dirty="0"/>
              <a:t>Financial Handbook for Conference Treasurers on National website </a:t>
            </a:r>
            <a:r>
              <a:rPr lang="en-CA" sz="1800" u="sng" dirty="0">
                <a:solidFill>
                  <a:srgbClr val="0070C0"/>
                </a:solidFill>
                <a:hlinkClick r:id="rId2"/>
              </a:rPr>
              <a:t>https://www.ssvp.ca/sites/default/files/eng-financial_handbook_for_conference_treasurers-v2.1.pdf</a:t>
            </a:r>
            <a:endParaRPr lang="en-CA" sz="1800" dirty="0">
              <a:solidFill>
                <a:srgbClr val="0070C0"/>
              </a:solidFill>
            </a:endParaRPr>
          </a:p>
          <a:p>
            <a:pPr marL="624078" indent="-514350">
              <a:spcAft>
                <a:spcPts val="1200"/>
              </a:spcAft>
              <a:buFont typeface="+mj-lt"/>
              <a:buAutoNum type="arabicPeriod"/>
            </a:pPr>
            <a:r>
              <a:rPr lang="en-CA" sz="1800" dirty="0"/>
              <a:t>The Rule and Statutes of SSVP Canada – specifically 2.2.7.3, 2.2.10, 2.2.11, 3.13 </a:t>
            </a:r>
          </a:p>
          <a:p>
            <a:pPr marL="624078" indent="-514350">
              <a:spcAft>
                <a:spcPts val="1200"/>
              </a:spcAft>
              <a:buFont typeface="+mj-lt"/>
              <a:buAutoNum type="arabicPeriod"/>
            </a:pPr>
            <a:r>
              <a:rPr lang="en-CA" sz="1800" dirty="0"/>
              <a:t>SSVP National website </a:t>
            </a:r>
            <a:r>
              <a:rPr lang="en-CA" sz="1800" u="sng" dirty="0">
                <a:solidFill>
                  <a:srgbClr val="0070C0"/>
                </a:solidFill>
                <a:hlinkClick r:id="rId3"/>
              </a:rPr>
              <a:t>https://www.ssvp.ca/annual-reports</a:t>
            </a:r>
            <a:endParaRPr lang="en-CA" sz="1800" dirty="0">
              <a:solidFill>
                <a:srgbClr val="0070C0"/>
              </a:solidFill>
            </a:endParaRPr>
          </a:p>
          <a:p>
            <a:pPr marL="624078" indent="-514350">
              <a:spcAft>
                <a:spcPts val="1200"/>
              </a:spcAft>
              <a:buFont typeface="+mj-lt"/>
              <a:buAutoNum type="arabicPeriod"/>
            </a:pPr>
            <a:r>
              <a:rPr lang="en-CA" sz="1800" dirty="0"/>
              <a:t>CRA </a:t>
            </a:r>
            <a:r>
              <a:rPr lang="en-CA" sz="1800" u="sng" dirty="0">
                <a:solidFill>
                  <a:srgbClr val="0070C0"/>
                </a:solidFill>
                <a:hlinkClick r:id="rId4"/>
              </a:rPr>
              <a:t>https://www.canada.ca/en/revenue-agency/services/forms-publications/forms/t3010.html</a:t>
            </a:r>
            <a:endParaRPr lang="en-CA" sz="1800" dirty="0">
              <a:solidFill>
                <a:srgbClr val="0070C0"/>
              </a:solidFill>
            </a:endParaRP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2400" dirty="0"/>
              <a:t>Resources</a:t>
            </a:r>
          </a:p>
        </p:txBody>
      </p:sp>
      <p:pic>
        <p:nvPicPr>
          <p:cNvPr id="4" name="Picture 3" descr="SSVP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The treasurer is responsible for:</a:t>
            </a:r>
          </a:p>
          <a:p>
            <a:endParaRPr lang="en-CA" sz="1600" dirty="0"/>
          </a:p>
          <a:p>
            <a:r>
              <a:rPr lang="en-CA" sz="1600" dirty="0"/>
              <a:t>Keeping records of all receipts and expenditures</a:t>
            </a:r>
          </a:p>
          <a:p>
            <a:r>
              <a:rPr lang="en-CA" sz="1600" dirty="0"/>
              <a:t>Deposits are made regularly and promptly</a:t>
            </a:r>
          </a:p>
          <a:p>
            <a:r>
              <a:rPr lang="en-CA" sz="1600" dirty="0"/>
              <a:t>A financial report is presented at each meeting and included in minutes</a:t>
            </a:r>
          </a:p>
          <a:p>
            <a:r>
              <a:rPr lang="en-CA" sz="1600" dirty="0"/>
              <a:t>A record is kept for all paid invoices before payment is made</a:t>
            </a:r>
          </a:p>
          <a:p>
            <a:r>
              <a:rPr lang="en-CA" sz="1600" dirty="0"/>
              <a:t>Cheques should be signed by two persons authorized by the conference</a:t>
            </a:r>
          </a:p>
          <a:p>
            <a:endParaRPr lang="en-CA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715962"/>
          </a:xfrm>
        </p:spPr>
        <p:txBody>
          <a:bodyPr>
            <a:normAutofit/>
          </a:bodyPr>
          <a:lstStyle/>
          <a:p>
            <a:pPr lvl="0" algn="ctr"/>
            <a:r>
              <a:rPr lang="en-CA" sz="2400" dirty="0"/>
              <a:t>Rule</a:t>
            </a:r>
            <a:r>
              <a:rPr lang="en-CA" sz="2800" dirty="0"/>
              <a:t> </a:t>
            </a:r>
            <a:r>
              <a:rPr lang="en-CA" sz="2400" dirty="0"/>
              <a:t>2.2.7.3</a:t>
            </a:r>
            <a:endParaRPr lang="en-CA" sz="3200" dirty="0"/>
          </a:p>
        </p:txBody>
      </p:sp>
      <p:pic>
        <p:nvPicPr>
          <p:cNvPr id="5" name="Picture 4" descr="SS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sz="1800" dirty="0"/>
              <a:t>Books and records should be laid out to make the annual reporting as easy as possible</a:t>
            </a:r>
          </a:p>
          <a:p>
            <a:pPr lvl="0"/>
            <a:r>
              <a:rPr lang="en-CA" sz="1800" dirty="0"/>
              <a:t>Set a simple chart of accounts using the account numbers on annual report form</a:t>
            </a:r>
          </a:p>
          <a:p>
            <a:pPr lvl="0"/>
            <a:r>
              <a:rPr lang="en-CA" sz="1800" dirty="0"/>
              <a:t>Use the T3010 numbers as they are also used on 9.3E1</a:t>
            </a:r>
          </a:p>
          <a:p>
            <a:endParaRPr lang="en-CA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715962"/>
          </a:xfrm>
        </p:spPr>
        <p:txBody>
          <a:bodyPr>
            <a:normAutofit/>
          </a:bodyPr>
          <a:lstStyle/>
          <a:p>
            <a:pPr algn="ctr"/>
            <a:r>
              <a:rPr lang="en-CA" sz="2400" dirty="0"/>
              <a:t>CHART OF ACCOUNTS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392596"/>
              </p:ext>
            </p:extLst>
          </p:nvPr>
        </p:nvGraphicFramePr>
        <p:xfrm>
          <a:off x="5076825" y="1520825"/>
          <a:ext cx="3679825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3238410" imgH="3629183" progId="Excel.Sheet.8">
                  <p:link updateAutomatic="1"/>
                </p:oleObj>
              </mc:Choice>
              <mc:Fallback>
                <p:oleObj name="Worksheet" r:id="rId3" imgW="3238410" imgH="3629183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1520825"/>
                        <a:ext cx="3679825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 descr="SSVP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z="1800" dirty="0"/>
              <a:t>Remember that you are only recording cash transactions – both coming in and going out </a:t>
            </a:r>
          </a:p>
          <a:p>
            <a:pPr lvl="0"/>
            <a:r>
              <a:rPr lang="en-CA" sz="1800" dirty="0"/>
              <a:t>Normally you should not be concerned with accounts receivable, accounts payable or inventory at the conference level.  Keep it simple and use cash basis accounting.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715962"/>
          </a:xfrm>
        </p:spPr>
        <p:txBody>
          <a:bodyPr>
            <a:normAutofit/>
          </a:bodyPr>
          <a:lstStyle/>
          <a:p>
            <a:pPr algn="ctr"/>
            <a:r>
              <a:rPr lang="en-CA" sz="2400" dirty="0"/>
              <a:t>WHAT</a:t>
            </a:r>
            <a:r>
              <a:rPr lang="en-CA" sz="2800" dirty="0"/>
              <a:t> </a:t>
            </a:r>
            <a:r>
              <a:rPr lang="en-CA" sz="2400" dirty="0"/>
              <a:t>TO RECORD</a:t>
            </a:r>
          </a:p>
        </p:txBody>
      </p:sp>
      <p:pic>
        <p:nvPicPr>
          <p:cNvPr id="4" name="Picture 3" descr="SS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696200" cy="3852671"/>
          </a:xfrm>
        </p:spPr>
        <p:txBody>
          <a:bodyPr>
            <a:normAutofit/>
          </a:bodyPr>
          <a:lstStyle/>
          <a:p>
            <a:pPr lvl="0"/>
            <a:r>
              <a:rPr lang="en-CA" sz="1800" dirty="0"/>
              <a:t>Value of non-cash donations, coming in and going out should be estimated and kept on separate records.  </a:t>
            </a:r>
          </a:p>
          <a:p>
            <a:pPr lvl="0"/>
            <a:r>
              <a:rPr lang="en-CA" sz="1800" dirty="0"/>
              <a:t>Examples include food (organized into hampers), clothing, furniture etc. received as donations and then distributed.</a:t>
            </a:r>
          </a:p>
          <a:p>
            <a:pPr lvl="0"/>
            <a:r>
              <a:rPr lang="en-CA" sz="1800" dirty="0"/>
              <a:t>Keep a simple, consistent method of determining a value of these for the year.</a:t>
            </a:r>
          </a:p>
          <a:p>
            <a:pPr lvl="0"/>
            <a:r>
              <a:rPr lang="en-CA" sz="1800" dirty="0"/>
              <a:t>These are to be reported annually in the 9.3 A-B  Statistics – line 204, 205, 206 etc.</a:t>
            </a:r>
          </a:p>
          <a:p>
            <a:pPr lvl="0"/>
            <a:endParaRPr lang="en-CA" dirty="0"/>
          </a:p>
          <a:p>
            <a:pPr lvl="0"/>
            <a:endParaRPr lang="en-CA" dirty="0"/>
          </a:p>
          <a:p>
            <a:pPr lvl="0"/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74638"/>
            <a:ext cx="7315200" cy="639762"/>
          </a:xfrm>
        </p:spPr>
        <p:txBody>
          <a:bodyPr>
            <a:normAutofit/>
          </a:bodyPr>
          <a:lstStyle/>
          <a:p>
            <a:pPr algn="ctr"/>
            <a:r>
              <a:rPr lang="en-CA" sz="2400" dirty="0"/>
              <a:t>Donated goods</a:t>
            </a:r>
          </a:p>
        </p:txBody>
      </p:sp>
      <p:pic>
        <p:nvPicPr>
          <p:cNvPr id="4" name="Picture 3" descr="SS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9"/>
            <a:ext cx="7696200" cy="4005072"/>
          </a:xfrm>
        </p:spPr>
        <p:txBody>
          <a:bodyPr>
            <a:normAutofit/>
          </a:bodyPr>
          <a:lstStyle/>
          <a:p>
            <a:pPr lvl="0"/>
            <a:r>
              <a:rPr lang="en-CA" sz="1800" dirty="0"/>
              <a:t>Use a method</a:t>
            </a:r>
            <a:r>
              <a:rPr lang="en-US" sz="1800" dirty="0"/>
              <a:t>/</a:t>
            </a:r>
            <a:r>
              <a:rPr lang="en-CA" sz="1800" dirty="0"/>
              <a:t>form of bookkeeping you are comfortable with, experienced with or available to you;</a:t>
            </a:r>
          </a:p>
          <a:p>
            <a:pPr lvl="0"/>
            <a:r>
              <a:rPr lang="en-CA" sz="1800" dirty="0"/>
              <a:t>Simply accounting, Quick books, Excel spreadsheet, manual spreadsheet etc.</a:t>
            </a:r>
          </a:p>
          <a:p>
            <a:pPr lvl="0"/>
            <a:r>
              <a:rPr lang="en-CA" sz="1800" dirty="0"/>
              <a:t>Most conferences would only have 3 or 4 revenue lines</a:t>
            </a:r>
          </a:p>
          <a:p>
            <a:pPr lvl="0"/>
            <a:r>
              <a:rPr lang="en-CA" sz="1800" dirty="0"/>
              <a:t>Most conferences would only have 5 or 6 expense lines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System used to keep records</a:t>
            </a:r>
            <a:endParaRPr lang="en-CA" sz="2400" dirty="0"/>
          </a:p>
        </p:txBody>
      </p:sp>
      <p:pic>
        <p:nvPicPr>
          <p:cNvPr id="8" name="Picture 7" descr="SS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CA" sz="2400" dirty="0"/>
              <a:t>Sample Spreadsheet for Conference Record Keeping</a:t>
            </a:r>
          </a:p>
        </p:txBody>
      </p:sp>
      <p:pic>
        <p:nvPicPr>
          <p:cNvPr id="6" name="Picture 5" descr="SSV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957851"/>
              </p:ext>
            </p:extLst>
          </p:nvPr>
        </p:nvGraphicFramePr>
        <p:xfrm>
          <a:off x="76200" y="1219200"/>
          <a:ext cx="8991600" cy="4681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4" imgW="11763487" imgH="6124667" progId="Excel.Sheet.8">
                  <p:link updateAutomatic="1"/>
                </p:oleObj>
              </mc:Choice>
              <mc:Fallback>
                <p:oleObj name="Worksheet" r:id="rId4" imgW="11763487" imgH="6124667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219200"/>
                        <a:ext cx="8991600" cy="4681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Pg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48200" y="838200"/>
            <a:ext cx="4191000" cy="5358771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33400" y="1371600"/>
            <a:ext cx="4038600" cy="4525963"/>
          </a:xfrm>
        </p:spPr>
        <p:txBody>
          <a:bodyPr>
            <a:normAutofit/>
          </a:bodyPr>
          <a:lstStyle/>
          <a:p>
            <a:r>
              <a:rPr lang="en-CA" sz="1800" dirty="0"/>
              <a:t>Insert revenue from records and total automatically calculates</a:t>
            </a:r>
          </a:p>
          <a:p>
            <a:r>
              <a:rPr lang="en-CA" sz="1800" dirty="0"/>
              <a:t>Insert expenses from records and total expenses and net income(loss) automatically calculates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en-CA" sz="2400" dirty="0"/>
              <a:t>9.3E1 page 1</a:t>
            </a:r>
          </a:p>
        </p:txBody>
      </p:sp>
      <p:pic>
        <p:nvPicPr>
          <p:cNvPr id="9" name="Picture 8" descr="SSV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6172200"/>
            <a:ext cx="2057400" cy="685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6DB6"/>
      </a:accent1>
      <a:accent2>
        <a:srgbClr val="FD4F57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769</TotalTime>
  <Words>761</Words>
  <Application>Microsoft Office PowerPoint</Application>
  <PresentationFormat>On-screen Show (4:3)</PresentationFormat>
  <Paragraphs>80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Calibri</vt:lpstr>
      <vt:lpstr>Lucida Sans Unicode</vt:lpstr>
      <vt:lpstr>Verdana</vt:lpstr>
      <vt:lpstr>Wingdings 2</vt:lpstr>
      <vt:lpstr>Wingdings 3</vt:lpstr>
      <vt:lpstr>Concourse</vt:lpstr>
      <vt:lpstr>file:///C:\Data\Frank\SVP%20files\Particular%20Council\BPC%20files\Workshop%20sample%20conference%20bookeeping.xlsx!Chart%20of%20accounts!R1C1:R19C3</vt:lpstr>
      <vt:lpstr>file:///C:\Data\Frank\SVP%20files\Particular%20Council\BPC%20files\Workshop%20sample%20conference%20bookeeping.xlsx!Spreadsheet!R2C1:R33C17</vt:lpstr>
      <vt:lpstr>Society of Saint Vincent de Paul   Ontario Regional Council  Treasurer’s Workshop </vt:lpstr>
      <vt:lpstr>Workshop overview</vt:lpstr>
      <vt:lpstr>Rule 2.2.7.3</vt:lpstr>
      <vt:lpstr>CHART OF ACCOUNTS</vt:lpstr>
      <vt:lpstr>WHAT TO RECORD</vt:lpstr>
      <vt:lpstr>Donated goods</vt:lpstr>
      <vt:lpstr>System used to keep records</vt:lpstr>
      <vt:lpstr>Sample Spreadsheet for Conference Record Keeping</vt:lpstr>
      <vt:lpstr>9.3E1 page 1</vt:lpstr>
      <vt:lpstr>9.3E1 page 2</vt:lpstr>
      <vt:lpstr>9.3E1 page 3</vt:lpstr>
      <vt:lpstr>Reporting deadlines</vt:lpstr>
      <vt:lpstr>Reporting Guide</vt:lpstr>
      <vt:lpstr>T3010 page 1</vt:lpstr>
      <vt:lpstr>T3010 page 2</vt:lpstr>
      <vt:lpstr>T3010 page 3</vt:lpstr>
      <vt:lpstr>T3010 page 4</vt:lpstr>
      <vt:lpstr>T3010 inclusions</vt:lpstr>
      <vt:lpstr>Additional considerations for Particular Councils</vt:lpstr>
      <vt:lpstr>Resources</vt:lpstr>
    </vt:vector>
  </TitlesOfParts>
  <Company>BHNCDSB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Society of Saint Vincent de Paul   Ontario Regional Council Treasurer’s Workshop</dc:title>
  <dc:creator>Boerboom</dc:creator>
  <cp:lastModifiedBy>Pat Lenz</cp:lastModifiedBy>
  <cp:revision>67</cp:revision>
  <dcterms:created xsi:type="dcterms:W3CDTF">2019-09-07T22:43:54Z</dcterms:created>
  <dcterms:modified xsi:type="dcterms:W3CDTF">2019-09-09T03:15:49Z</dcterms:modified>
</cp:coreProperties>
</file>